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7"/>
  </p:notesMasterIdLst>
  <p:handoutMasterIdLst>
    <p:handoutMasterId r:id="rId8"/>
  </p:handoutMasterIdLst>
  <p:sldIdLst>
    <p:sldId id="326" r:id="rId2"/>
    <p:sldId id="343" r:id="rId3"/>
    <p:sldId id="377" r:id="rId4"/>
    <p:sldId id="381" r:id="rId5"/>
    <p:sldId id="380" r:id="rId6"/>
  </p:sldIdLst>
  <p:sldSz cx="9144000" cy="6858000" type="screen4x3"/>
  <p:notesSz cx="6950075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8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4" autoAdjust="0"/>
    <p:restoredTop sz="86686" autoAdjust="0"/>
  </p:normalViewPr>
  <p:slideViewPr>
    <p:cSldViewPr snapToGrid="0" snapToObjects="1" showGuides="1">
      <p:cViewPr varScale="1">
        <p:scale>
          <a:sx n="80" d="100"/>
          <a:sy n="80" d="100"/>
        </p:scale>
        <p:origin x="31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-3720" y="-102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9" y="0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7/12/2018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9" y="8772668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9" y="0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7/12/2018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692150"/>
            <a:ext cx="461645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9" y="8772668"/>
            <a:ext cx="3011699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30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147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1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067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11409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4"/>
          <a:stretch/>
        </p:blipFill>
        <p:spPr>
          <a:xfrm>
            <a:off x="0" y="-16042"/>
            <a:ext cx="9144000" cy="687404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roll_Page_1_Top_110613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808182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808182"/>
            <a:ext cx="914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140903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7" r:id="rId2"/>
    <p:sldLayoutId id="2147483676" r:id="rId3"/>
    <p:sldLayoutId id="2147483675" r:id="rId4"/>
    <p:sldLayoutId id="214748367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Courier New" panose="02070309020205020404" pitchFamily="49" charset="0"/>
        <a:buChar char="o"/>
        <a:defRPr sz="16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2774" r="1415" b="3457"/>
          <a:stretch/>
        </p:blipFill>
        <p:spPr>
          <a:xfrm>
            <a:off x="0" y="776377"/>
            <a:ext cx="9144000" cy="607299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6382677"/>
            <a:ext cx="9144000" cy="475323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500" dirty="0">
                <a:solidFill>
                  <a:schemeClr val="bg1"/>
                </a:solidFill>
                <a:latin typeface="Century Gothic" panose="020B0502020202020204" pitchFamily="34" charset="0"/>
              </a:rPr>
              <a:t>KROLL BOND RATING AGENCY, INC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39089" y="2101318"/>
            <a:ext cx="6065822" cy="3212959"/>
          </a:xfrm>
          <a:prstGeom prst="rect">
            <a:avLst/>
          </a:prstGeom>
          <a:solidFill>
            <a:srgbClr val="F0AB00">
              <a:alpha val="8902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Jupyter Notebooks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776377"/>
            <a:ext cx="9144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44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1337340" y="1226032"/>
            <a:ext cx="2490708" cy="50542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+mj-lt"/>
              </a:rPr>
              <a:t>Pete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Introduction</a:t>
            </a:r>
            <a:endParaRPr lang="en-US" sz="1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Basics</a:t>
            </a:r>
          </a:p>
          <a:p>
            <a:pPr marL="971550" lvl="1" indent="-285750"/>
            <a:r>
              <a:rPr lang="en-US" sz="1400" dirty="0"/>
              <a:t>Interface</a:t>
            </a:r>
          </a:p>
          <a:p>
            <a:pPr marL="971550" lvl="1" indent="-285750"/>
            <a:r>
              <a:rPr lang="en-US" sz="1400" dirty="0"/>
              <a:t>Cell Operations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Markdown</a:t>
            </a:r>
          </a:p>
          <a:p>
            <a:pPr marL="1028700" lvl="1" indent="-342900"/>
            <a:r>
              <a:rPr lang="en-US" sz="1400" dirty="0"/>
              <a:t>Headings</a:t>
            </a:r>
          </a:p>
          <a:p>
            <a:pPr marL="1028700" lvl="1" indent="-342900"/>
            <a:r>
              <a:rPr lang="en-US" sz="1400" dirty="0"/>
              <a:t>Bullets</a:t>
            </a:r>
          </a:p>
          <a:p>
            <a:pPr marL="1028700" lvl="1" indent="-342900"/>
            <a:r>
              <a:rPr lang="en-US" sz="1400" dirty="0"/>
              <a:t>New Lines</a:t>
            </a:r>
          </a:p>
          <a:p>
            <a:pPr marL="1028700" lvl="1" indent="-342900"/>
            <a:r>
              <a:rPr lang="en-US" sz="1400" dirty="0"/>
              <a:t>Quoted Text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Exporting</a:t>
            </a:r>
          </a:p>
          <a:p>
            <a:pPr marL="1028700" lvl="1" indent="-342900"/>
            <a:r>
              <a:rPr lang="en-US" sz="1400" dirty="0"/>
              <a:t>ipynb</a:t>
            </a:r>
          </a:p>
          <a:p>
            <a:pPr marL="1028700" lvl="1" indent="-342900"/>
            <a:r>
              <a:rPr lang="en-US" sz="1400" dirty="0"/>
              <a:t>HTML</a:t>
            </a:r>
          </a:p>
          <a:p>
            <a:pPr marL="1028700" lvl="1" indent="-342900"/>
            <a:endParaRPr lang="en-US" sz="1400" dirty="0"/>
          </a:p>
          <a:p>
            <a:pPr marL="971550" lvl="1" indent="-285750"/>
            <a:endParaRPr lang="en-US" sz="1400" dirty="0"/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9012C4-00CF-4AA5-8AAB-43F31F1A5422}"/>
              </a:ext>
            </a:extLst>
          </p:cNvPr>
          <p:cNvSpPr txBox="1">
            <a:spLocks/>
          </p:cNvSpPr>
          <p:nvPr/>
        </p:nvSpPr>
        <p:spPr>
          <a:xfrm>
            <a:off x="4961372" y="1231201"/>
            <a:ext cx="3066750" cy="50542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+mj-lt"/>
              </a:rPr>
              <a:t>Pete - continued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Raw</a:t>
            </a:r>
          </a:p>
          <a:p>
            <a:pPr marL="971550" lvl="1" indent="-285750"/>
            <a:r>
              <a:rPr lang="en-US" sz="1400" dirty="0"/>
              <a:t>Button</a:t>
            </a:r>
          </a:p>
          <a:p>
            <a:pPr marL="971550" lvl="1" indent="-285750"/>
            <a:r>
              <a:rPr lang="en-US" sz="1400" dirty="0"/>
              <a:t>Image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SQL Example</a:t>
            </a:r>
          </a:p>
          <a:p>
            <a:pPr marL="1028700" lvl="1" indent="-342900"/>
            <a:r>
              <a:rPr lang="en-US" sz="1400" dirty="0"/>
              <a:t>Libraries</a:t>
            </a:r>
          </a:p>
          <a:p>
            <a:pPr marL="1028700" lvl="1" indent="-342900"/>
            <a:r>
              <a:rPr lang="en-US" sz="1400" dirty="0"/>
              <a:t>Code – SQL</a:t>
            </a:r>
          </a:p>
          <a:p>
            <a:pPr marL="1028700" lvl="1" indent="-342900"/>
            <a:r>
              <a:rPr lang="en-US" sz="1400" dirty="0"/>
              <a:t>Output – table</a:t>
            </a:r>
          </a:p>
          <a:p>
            <a:pPr marL="1028700" lvl="1" indent="-342900"/>
            <a:r>
              <a:rPr lang="en-US" sz="1400" dirty="0"/>
              <a:t>Narrative Description</a:t>
            </a:r>
          </a:p>
          <a:p>
            <a:pPr lvl="1" indent="0">
              <a:buNone/>
            </a:pPr>
            <a:endParaRPr lang="en-US" sz="1400" dirty="0"/>
          </a:p>
          <a:p>
            <a:pPr marL="1028700" lvl="1" indent="-342900"/>
            <a:endParaRPr lang="en-US" sz="1400" dirty="0"/>
          </a:p>
          <a:p>
            <a:pPr marL="971550" lvl="1" indent="-285750"/>
            <a:endParaRPr lang="en-US" sz="1400" dirty="0"/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1782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Cheat sheet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1DE89-9A66-4785-9274-FDF30345FA0E}"/>
              </a:ext>
            </a:extLst>
          </p:cNvPr>
          <p:cNvSpPr txBox="1"/>
          <p:nvPr/>
        </p:nvSpPr>
        <p:spPr>
          <a:xfrm>
            <a:off x="767166" y="1286359"/>
            <a:ext cx="70517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Green Cell – ready to edit code</a:t>
            </a:r>
          </a:p>
          <a:p>
            <a:r>
              <a:rPr lang="en-US" dirty="0"/>
              <a:t>	Enter – new line</a:t>
            </a:r>
          </a:p>
          <a:p>
            <a:r>
              <a:rPr lang="en-US" dirty="0"/>
              <a:t>	Shift + Enter – execute and move</a:t>
            </a:r>
          </a:p>
          <a:p>
            <a:r>
              <a:rPr lang="en-US" dirty="0"/>
              <a:t>	Ctrl + Enter – execute and stay</a:t>
            </a:r>
          </a:p>
          <a:p>
            <a:r>
              <a:rPr lang="en-US" dirty="0"/>
              <a:t>	Escape – leave edit cell mode</a:t>
            </a:r>
          </a:p>
          <a:p>
            <a:endParaRPr lang="en-US" dirty="0"/>
          </a:p>
          <a:p>
            <a:r>
              <a:rPr lang="en-US" dirty="0"/>
              <a:t>Blue Cell –ready to edit notebook</a:t>
            </a:r>
          </a:p>
          <a:p>
            <a:r>
              <a:rPr lang="en-US" dirty="0"/>
              <a:t>	&lt;enter&gt; - switch to editing cell</a:t>
            </a:r>
          </a:p>
          <a:p>
            <a:r>
              <a:rPr lang="en-US" dirty="0"/>
              <a:t>	A  - add cell above</a:t>
            </a:r>
          </a:p>
          <a:p>
            <a:r>
              <a:rPr lang="en-US" dirty="0"/>
              <a:t>	B – add cell below</a:t>
            </a:r>
          </a:p>
          <a:p>
            <a:r>
              <a:rPr lang="en-US" dirty="0"/>
              <a:t>	M – make cell Markdown</a:t>
            </a:r>
          </a:p>
          <a:p>
            <a:r>
              <a:rPr lang="en-US" dirty="0"/>
              <a:t>	X – remove cell</a:t>
            </a:r>
          </a:p>
          <a:p>
            <a:r>
              <a:rPr lang="en-US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43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Snippet – Show/Hide Input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1DE89-9A66-4785-9274-FDF30345FA0E}"/>
              </a:ext>
            </a:extLst>
          </p:cNvPr>
          <p:cNvSpPr txBox="1"/>
          <p:nvPr/>
        </p:nvSpPr>
        <p:spPr>
          <a:xfrm>
            <a:off x="416888" y="1286359"/>
            <a:ext cx="8339653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&lt;script&gt;</a:t>
            </a:r>
          </a:p>
          <a:p>
            <a:r>
              <a:rPr lang="en-US" sz="1400" dirty="0"/>
              <a:t>  function code_toggle() {</a:t>
            </a:r>
          </a:p>
          <a:p>
            <a:r>
              <a:rPr lang="en-US" sz="1400" dirty="0"/>
              <a:t>    if (code_shown){</a:t>
            </a:r>
          </a:p>
          <a:p>
            <a:r>
              <a:rPr lang="en-US" sz="1400" dirty="0"/>
              <a:t>      $('div.input').hide('500');</a:t>
            </a:r>
          </a:p>
          <a:p>
            <a:r>
              <a:rPr lang="en-US" sz="1400" dirty="0"/>
              <a:t>      $('#toggleButton').val('Show Code')</a:t>
            </a:r>
          </a:p>
          <a:p>
            <a:r>
              <a:rPr lang="en-US" sz="1400" dirty="0"/>
              <a:t>    } else {</a:t>
            </a:r>
          </a:p>
          <a:p>
            <a:r>
              <a:rPr lang="en-US" sz="1400" dirty="0"/>
              <a:t>      $('div.input').show('500');</a:t>
            </a:r>
          </a:p>
          <a:p>
            <a:r>
              <a:rPr lang="en-US" sz="1400" dirty="0"/>
              <a:t>      $('#toggleButton').val('Hide Code')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    code_shown = !code_shown</a:t>
            </a:r>
          </a:p>
          <a:p>
            <a:r>
              <a:rPr lang="en-US" sz="1400" dirty="0"/>
              <a:t>  }</a:t>
            </a:r>
          </a:p>
          <a:p>
            <a:endParaRPr lang="en-US" sz="1400" dirty="0"/>
          </a:p>
          <a:p>
            <a:r>
              <a:rPr lang="en-US" sz="1400" dirty="0"/>
              <a:t>  $( document ).ready(function(){</a:t>
            </a:r>
          </a:p>
          <a:p>
            <a:r>
              <a:rPr lang="en-US" sz="1400" dirty="0"/>
              <a:t>    code_shown=false;</a:t>
            </a:r>
          </a:p>
          <a:p>
            <a:r>
              <a:rPr lang="en-US" sz="1400" dirty="0"/>
              <a:t>    $('div.input').hide()</a:t>
            </a:r>
          </a:p>
          <a:p>
            <a:r>
              <a:rPr lang="en-US" sz="1400" dirty="0"/>
              <a:t>  });</a:t>
            </a:r>
          </a:p>
          <a:p>
            <a:r>
              <a:rPr lang="en-US" sz="1400" dirty="0"/>
              <a:t>&lt;/script&gt;</a:t>
            </a:r>
          </a:p>
          <a:p>
            <a:r>
              <a:rPr lang="en-US" sz="1400" dirty="0"/>
              <a:t>&lt;form action="javascript:code_toggle()"&gt;&lt;input type="submit" id="toggleButton" value="Show Code"&gt;&lt;/form&gt;	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2744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Template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1DE89-9A66-4785-9274-FDF30345FA0E}"/>
              </a:ext>
            </a:extLst>
          </p:cNvPr>
          <p:cNvSpPr txBox="1"/>
          <p:nvPr/>
        </p:nvSpPr>
        <p:spPr>
          <a:xfrm>
            <a:off x="416888" y="1286359"/>
            <a:ext cx="83396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&lt;script&gt;</a:t>
            </a:r>
          </a:p>
          <a:p>
            <a:r>
              <a:rPr lang="en-US" sz="1400" dirty="0"/>
              <a:t>	</a:t>
            </a:r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CBF9B-C361-4861-8B80-D7048C2A8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6649"/>
            <a:ext cx="9144000" cy="442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488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32446</TotalTime>
  <Words>193</Words>
  <Application>Microsoft Office PowerPoint</Application>
  <PresentationFormat>On-screen Show (4:3)</PresentationFormat>
  <Paragraphs>78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Courier New</vt:lpstr>
      <vt:lpstr>Verdana</vt:lpstr>
      <vt:lpstr>Wingdings</vt:lpstr>
      <vt:lpstr>Custom Design</vt:lpstr>
      <vt:lpstr>PowerPoint Presentation</vt:lpstr>
      <vt:lpstr>Agenda</vt:lpstr>
      <vt:lpstr>Cheat sheet</vt:lpstr>
      <vt:lpstr>Code Snippet – Show/Hide Input</vt:lpstr>
      <vt:lpstr>SQL Template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516</cp:revision>
  <cp:lastPrinted>2017-06-21T20:00:09Z</cp:lastPrinted>
  <dcterms:created xsi:type="dcterms:W3CDTF">2014-02-10T00:22:15Z</dcterms:created>
  <dcterms:modified xsi:type="dcterms:W3CDTF">2018-07-12T11:55:55Z</dcterms:modified>
</cp:coreProperties>
</file>